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Economica"/>
      <p:regular r:id="rId36"/>
      <p:bold r:id="rId37"/>
      <p:italic r:id="rId38"/>
      <p:boldItalic r:id="rId39"/>
    </p:embeddedFont>
    <p:embeddedFont>
      <p:font typeface="Comfortaa Regular"/>
      <p:regular r:id="rId40"/>
      <p:bold r:id="rId41"/>
    </p:embeddedFont>
    <p:embeddedFont>
      <p:font typeface="Average"/>
      <p:regular r:id="rId42"/>
    </p:embeddedFont>
    <p:embeddedFont>
      <p:font typeface="Open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Kavya Sood"/>
  <p:cmAuthor clrIdx="1" id="1" initials="" lastIdx="1" name="Yash Sabo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fortaaRegular-regular.fntdata"/><Relationship Id="rId20" Type="http://schemas.openxmlformats.org/officeDocument/2006/relationships/slide" Target="slides/slide13.xml"/><Relationship Id="rId42" Type="http://schemas.openxmlformats.org/officeDocument/2006/relationships/font" Target="fonts/Average-regular.fntdata"/><Relationship Id="rId41" Type="http://schemas.openxmlformats.org/officeDocument/2006/relationships/font" Target="fonts/ComfortaaRegular-bold.fntdata"/><Relationship Id="rId22" Type="http://schemas.openxmlformats.org/officeDocument/2006/relationships/slide" Target="slides/slide15.xml"/><Relationship Id="rId44" Type="http://schemas.openxmlformats.org/officeDocument/2006/relationships/font" Target="fonts/OpenSans-bold.fntdata"/><Relationship Id="rId21" Type="http://schemas.openxmlformats.org/officeDocument/2006/relationships/slide" Target="slides/slide14.xml"/><Relationship Id="rId43" Type="http://schemas.openxmlformats.org/officeDocument/2006/relationships/font" Target="fonts/OpenSans-regular.fntdata"/><Relationship Id="rId24" Type="http://schemas.openxmlformats.org/officeDocument/2006/relationships/slide" Target="slides/slide17.xml"/><Relationship Id="rId46" Type="http://schemas.openxmlformats.org/officeDocument/2006/relationships/font" Target="fonts/OpenSans-boldItalic.fntdata"/><Relationship Id="rId23" Type="http://schemas.openxmlformats.org/officeDocument/2006/relationships/slide" Target="slides/slide16.xml"/><Relationship Id="rId45" Type="http://schemas.openxmlformats.org/officeDocument/2006/relationships/font" Target="fonts/OpenSa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Raleway-bold.fntdata"/><Relationship Id="rId10" Type="http://schemas.openxmlformats.org/officeDocument/2006/relationships/slide" Target="slides/slide3.xml"/><Relationship Id="rId32" Type="http://schemas.openxmlformats.org/officeDocument/2006/relationships/font" Target="fonts/Raleway-regular.fntdata"/><Relationship Id="rId13" Type="http://schemas.openxmlformats.org/officeDocument/2006/relationships/slide" Target="slides/slide6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5.xml"/><Relationship Id="rId34" Type="http://schemas.openxmlformats.org/officeDocument/2006/relationships/font" Target="fonts/Raleway-italic.fntdata"/><Relationship Id="rId15" Type="http://schemas.openxmlformats.org/officeDocument/2006/relationships/slide" Target="slides/slide8.xml"/><Relationship Id="rId37" Type="http://schemas.openxmlformats.org/officeDocument/2006/relationships/font" Target="fonts/Economica-bold.fntdata"/><Relationship Id="rId14" Type="http://schemas.openxmlformats.org/officeDocument/2006/relationships/slide" Target="slides/slide7.xml"/><Relationship Id="rId36" Type="http://schemas.openxmlformats.org/officeDocument/2006/relationships/font" Target="fonts/Economica-regular.fntdata"/><Relationship Id="rId17" Type="http://schemas.openxmlformats.org/officeDocument/2006/relationships/slide" Target="slides/slide10.xml"/><Relationship Id="rId39" Type="http://schemas.openxmlformats.org/officeDocument/2006/relationships/font" Target="fonts/Economica-boldItalic.fntdata"/><Relationship Id="rId16" Type="http://schemas.openxmlformats.org/officeDocument/2006/relationships/slide" Target="slides/slide9.xml"/><Relationship Id="rId38" Type="http://schemas.openxmlformats.org/officeDocument/2006/relationships/font" Target="fonts/Economica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12-18T23:24:54.872">
    <p:pos x="6000" y="0"/>
    <p:text>hello</p:text>
  </p:cm>
  <p:cm authorId="1" idx="1" dt="2019-12-18T23:24:52.207">
    <p:pos x="6000" y="100"/>
    <p:text> Guys are not aware about this topic, and also shy away from talking about it, because taboo: Awareness.
 Women wants to buy good quality products, but are financially restricted: Affordability
 Women, having enough money, are not able to access the product due to situational circumstances: Accessibility
 Women in workplace/study place are given free access to such products, but abuse of that resource takes place: Misuse.
 Women are environmentally woke, so they need only eco-friendly solutions: Quality
 Women feel uncomfortable to talk about sanitation, which makes the whole conversation for solution hard: Education.</p:text>
  </p:cm>
</p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Someone does introduction (Needs to be good)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bb40c9fd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bb40c9fd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b85fdc8de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b85fdc8de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bb40c9fd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bb40c9fd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insights from frameworks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b87649690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b87649690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bb40c9fdd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bb40c9fdd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b87649690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7b87649690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b8764969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b8764969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b87649690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b87649690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b8764969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b8764969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b87649690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b87649690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b85fdc8d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b85fdc8d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b87649690_0_2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7b87649690_0_2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bb40c9fd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bb40c9fd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7bb40c9fd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7bb40c9fd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b87649690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b87649690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7b87649690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7b87649690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b85fdc8d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b85fdc8d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b85fdc8d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b85fdc8d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b85fdc8d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b85fdc8d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time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b85fdc8d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b85fdc8d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time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b85fdc8d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b85fdc8d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time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b85fdc8de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b85fdc8de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b85fdc8d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b85fdc8d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56" name="Google Shape;56;p14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62" name="Google Shape;62;p15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63" name="Google Shape;63;p15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21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95" name="Google Shape;9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3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05" name="Google Shape;105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7" name="Google Shape;107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8" name="Google Shape;108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6EC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/>
        </p:nvSpPr>
        <p:spPr>
          <a:xfrm rot="-5400000">
            <a:off x="-1817225" y="1788725"/>
            <a:ext cx="5172000" cy="15597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Key Insights </a:t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35"/>
          <p:cNvSpPr txBox="1"/>
          <p:nvPr/>
        </p:nvSpPr>
        <p:spPr>
          <a:xfrm>
            <a:off x="592525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239" name="Google Shape;239;p35"/>
          <p:cNvSpPr txBox="1"/>
          <p:nvPr/>
        </p:nvSpPr>
        <p:spPr>
          <a:xfrm>
            <a:off x="2653875" y="371725"/>
            <a:ext cx="4521000" cy="12879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If more people are aware that something exists, they will have increased accessibility to it since they know it exists.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35"/>
          <p:cNvSpPr txBox="1"/>
          <p:nvPr/>
        </p:nvSpPr>
        <p:spPr>
          <a:xfrm>
            <a:off x="2653875" y="1927800"/>
            <a:ext cx="4521000" cy="12879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To “move” to the most optimal quadrant in the framework, the easiest way to raise awareness is by implementing educational workshops and resources.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35"/>
          <p:cNvSpPr txBox="1"/>
          <p:nvPr/>
        </p:nvSpPr>
        <p:spPr>
          <a:xfrm>
            <a:off x="2653875" y="3483875"/>
            <a:ext cx="4521000" cy="12879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Level of awareness varies by gender. Our male interviewees were much less of the female participants, so it would be interesting to explore how to combat this issue.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6"/>
          <p:cNvSpPr txBox="1"/>
          <p:nvPr/>
        </p:nvSpPr>
        <p:spPr>
          <a:xfrm>
            <a:off x="2138850" y="1762500"/>
            <a:ext cx="48663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Concept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Ideation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6EC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/>
        </p:nvSpPr>
        <p:spPr>
          <a:xfrm rot="-5400000">
            <a:off x="-1817225" y="1788725"/>
            <a:ext cx="5172000" cy="15597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3" name="Google Shape;253;p37"/>
          <p:cNvSpPr txBox="1"/>
          <p:nvPr/>
        </p:nvSpPr>
        <p:spPr>
          <a:xfrm>
            <a:off x="592525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254" name="Google Shape;254;p37"/>
          <p:cNvSpPr txBox="1"/>
          <p:nvPr/>
        </p:nvSpPr>
        <p:spPr>
          <a:xfrm>
            <a:off x="4134725" y="174000"/>
            <a:ext cx="2228100" cy="32649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DESIGNING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1) 2 by 2 Behavioral Framework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2) Capability Approach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Identify the factors which the target audience values, restrictive freedom and try to eliminate it, the real users of your product 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3) Racialized Designs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5" name="Google Shape;255;p37"/>
          <p:cNvSpPr txBox="1"/>
          <p:nvPr/>
        </p:nvSpPr>
        <p:spPr>
          <a:xfrm>
            <a:off x="6478475" y="174000"/>
            <a:ext cx="2522700" cy="39081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DEVELOPMENT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1)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Sanitary Products’ Company Collaboration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(Bulk Buy)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(Brand Rep.)</a:t>
            </a: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2) Data Analysis</a:t>
            </a: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3) Maximum Footfall Area</a:t>
            </a: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4) Transport Amendment</a:t>
            </a: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5) Preferred Brand and Type </a:t>
            </a: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br>
              <a:rPr lang="en">
                <a:latin typeface="Average"/>
                <a:ea typeface="Average"/>
                <a:cs typeface="Average"/>
                <a:sym typeface="Average"/>
              </a:rPr>
            </a:br>
            <a:r>
              <a:rPr lang="en">
                <a:latin typeface="Average"/>
                <a:ea typeface="Average"/>
                <a:cs typeface="Average"/>
                <a:sym typeface="Average"/>
              </a:rPr>
              <a:t>6)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Rapid Application Development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6" name="Google Shape;256;p37"/>
          <p:cNvSpPr txBox="1"/>
          <p:nvPr/>
        </p:nvSpPr>
        <p:spPr>
          <a:xfrm>
            <a:off x="1677675" y="174000"/>
            <a:ext cx="2328000" cy="22260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PLANNING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1) What already exists on campus?</a:t>
            </a:r>
            <a:b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2) How can we optimize what already exists?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3) What is feasible?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7" name="Google Shape;257;p37"/>
          <p:cNvSpPr txBox="1"/>
          <p:nvPr/>
        </p:nvSpPr>
        <p:spPr>
          <a:xfrm rot="-5400000">
            <a:off x="-1553525" y="2235550"/>
            <a:ext cx="46446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Concept Ideation</a:t>
            </a:r>
            <a:endParaRPr sz="3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8" name="Google Shape;25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675" y="2571750"/>
            <a:ext cx="2328002" cy="198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7"/>
          <p:cNvPicPr preferRelativeResize="0"/>
          <p:nvPr/>
        </p:nvPicPr>
        <p:blipFill rotWithShape="1">
          <a:blip r:embed="rId4">
            <a:alphaModFix/>
          </a:blip>
          <a:srcRect b="33949" l="0" r="0" t="0"/>
          <a:stretch/>
        </p:blipFill>
        <p:spPr>
          <a:xfrm>
            <a:off x="4134725" y="3579700"/>
            <a:ext cx="2228100" cy="97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/>
        </p:nvSpPr>
        <p:spPr>
          <a:xfrm>
            <a:off x="2409450" y="1717600"/>
            <a:ext cx="4325100" cy="13137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solidFill>
                  <a:srgbClr val="FFFFFF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pin Pad</a:t>
            </a:r>
            <a:endParaRPr sz="1100">
              <a:solidFill>
                <a:srgbClr val="FFFFFF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274" name="Google Shape;274;p40"/>
          <p:cNvGrpSpPr/>
          <p:nvPr/>
        </p:nvGrpSpPr>
        <p:grpSpPr>
          <a:xfrm>
            <a:off x="3019332" y="3176487"/>
            <a:ext cx="3105353" cy="338861"/>
            <a:chOff x="4679586" y="878988"/>
            <a:chExt cx="1745757" cy="190500"/>
          </a:xfrm>
        </p:grpSpPr>
        <p:sp>
          <p:nvSpPr>
            <p:cNvPr id="275" name="Google Shape;275;p40"/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40"/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40"/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40"/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40"/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40"/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1" name="Google Shape;281;p40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3830150" y="1717600"/>
            <a:ext cx="1161300" cy="113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2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5436700" y="1788075"/>
            <a:ext cx="503600" cy="4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2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4696025" y="4390350"/>
            <a:ext cx="503600" cy="4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2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3791425" y="3690625"/>
            <a:ext cx="503600" cy="4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2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3952025" y="1942125"/>
            <a:ext cx="503600" cy="4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2"/>
          <p:cNvPicPr preferRelativeResize="0"/>
          <p:nvPr/>
        </p:nvPicPr>
        <p:blipFill rotWithShape="1">
          <a:blip r:embed="rId4">
            <a:alphaModFix/>
          </a:blip>
          <a:srcRect b="-3463" l="-11005" r="-5830" t="-10848"/>
          <a:stretch/>
        </p:blipFill>
        <p:spPr>
          <a:xfrm>
            <a:off x="3891400" y="2816375"/>
            <a:ext cx="503600" cy="492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2"/>
          <p:cNvSpPr txBox="1"/>
          <p:nvPr/>
        </p:nvSpPr>
        <p:spPr>
          <a:xfrm>
            <a:off x="286775" y="131100"/>
            <a:ext cx="1778100" cy="327900"/>
          </a:xfrm>
          <a:prstGeom prst="rect">
            <a:avLst/>
          </a:prstGeom>
          <a:solidFill>
            <a:srgbClr val="000000">
              <a:alpha val="1563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Map courtesy of Google Maps</a:t>
            </a:r>
            <a:endParaRPr sz="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96" name="Google Shape;296;p42"/>
          <p:cNvSpPr txBox="1"/>
          <p:nvPr/>
        </p:nvSpPr>
        <p:spPr>
          <a:xfrm>
            <a:off x="2928000" y="2649225"/>
            <a:ext cx="8004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42"/>
          <p:cNvSpPr txBox="1"/>
          <p:nvPr/>
        </p:nvSpPr>
        <p:spPr>
          <a:xfrm>
            <a:off x="3898400" y="2349150"/>
            <a:ext cx="6345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00" y="376238"/>
            <a:ext cx="2238375" cy="43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8850" y="309575"/>
            <a:ext cx="2371725" cy="445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1475" y="347675"/>
            <a:ext cx="2371725" cy="444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6525" y="245025"/>
            <a:ext cx="2499375" cy="45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3"/>
          <p:cNvSpPr txBox="1"/>
          <p:nvPr/>
        </p:nvSpPr>
        <p:spPr>
          <a:xfrm>
            <a:off x="12632000" y="3628100"/>
            <a:ext cx="63714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900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4"/>
          <p:cNvSpPr txBox="1"/>
          <p:nvPr/>
        </p:nvSpPr>
        <p:spPr>
          <a:xfrm>
            <a:off x="553050" y="1537450"/>
            <a:ext cx="3086100" cy="14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Our </a:t>
            </a:r>
            <a:endParaRPr sz="60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Concept</a:t>
            </a:r>
            <a:endParaRPr sz="60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13" name="Google Shape;313;p44"/>
          <p:cNvCxnSpPr/>
          <p:nvPr/>
        </p:nvCxnSpPr>
        <p:spPr>
          <a:xfrm flipH="1" rot="10800000">
            <a:off x="926850" y="3536275"/>
            <a:ext cx="23385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487750" y="432325"/>
            <a:ext cx="3968400" cy="7650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Recap</a:t>
            </a:r>
            <a:endParaRPr sz="3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385275" y="1425550"/>
            <a:ext cx="4647600" cy="27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❖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Surveyed </a:t>
            </a:r>
            <a:r>
              <a:rPr b="1" lang="en" sz="1800">
                <a:latin typeface="Average"/>
                <a:ea typeface="Average"/>
                <a:cs typeface="Average"/>
                <a:sym typeface="Average"/>
              </a:rPr>
              <a:t>74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People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❖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Interviewed </a:t>
            </a:r>
            <a:r>
              <a:rPr b="1" lang="en" sz="1800">
                <a:latin typeface="Average"/>
                <a:ea typeface="Average"/>
                <a:cs typeface="Average"/>
                <a:sym typeface="Average"/>
              </a:rPr>
              <a:t>11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people (6 female, 5 male)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❖"/>
            </a:pPr>
            <a:r>
              <a:rPr lang="en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Narrowed down audience to college students (in our case, U of I) </a:t>
            </a:r>
            <a:endParaRPr sz="18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❖"/>
            </a:pPr>
            <a:r>
              <a:rPr lang="en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Narrowed down topic to accessibility</a:t>
            </a:r>
            <a:endParaRPr sz="18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❖"/>
            </a:pPr>
            <a:r>
              <a:rPr lang="en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Identified the areas of focus which require maximum attention to help women regarding reproductive health</a:t>
            </a:r>
            <a:endParaRPr sz="18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5"/>
          <p:cNvSpPr txBox="1"/>
          <p:nvPr/>
        </p:nvSpPr>
        <p:spPr>
          <a:xfrm>
            <a:off x="527300" y="1266575"/>
            <a:ext cx="4521000" cy="3479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❖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More modern and upgraded look. Restrooms have automatic flushing toilets, high quality dryers, but how about a top of the notch sanitary product dispenser?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❖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More accessible to the disabled community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❖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Creates a welcoming and positive experience for people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❖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Integrating - technology, we will be able to collect data, analyze it, and learn more in detail about the women who use dispensers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6EC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6EC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solidFill>
            <a:srgbClr val="FFABB4"/>
          </a:solidFill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Data Collection &amp; Analysis</a:t>
            </a:r>
            <a:endParaRPr b="1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0" name="Google Shape;330;p4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By integrating the iCard swipe feature, we will be able to collect data on individual profiles, which will provide a greater insight into the habits of those using the dispensers. 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We will be able to answer questions such as: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Average"/>
              <a:buChar char="➔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How many times does an individual use a dispenser within the span of a month? (Analyzing user patterns)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➔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What type of products are the most popular?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➔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How many people utilized the dispenser within a certain time span? (popularity)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331" name="Google Shape;331;p47"/>
          <p:cNvCxnSpPr/>
          <p:nvPr/>
        </p:nvCxnSpPr>
        <p:spPr>
          <a:xfrm>
            <a:off x="628650" y="4685844"/>
            <a:ext cx="788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8"/>
          <p:cNvSpPr txBox="1"/>
          <p:nvPr/>
        </p:nvSpPr>
        <p:spPr>
          <a:xfrm>
            <a:off x="5859175" y="2244900"/>
            <a:ext cx="22071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Future</a:t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8" name="Google Shape;338;p48"/>
          <p:cNvSpPr txBox="1"/>
          <p:nvPr/>
        </p:nvSpPr>
        <p:spPr>
          <a:xfrm>
            <a:off x="2153125" y="191275"/>
            <a:ext cx="2566800" cy="22260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CORPORATE SPONSORSHIPS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By creating partnerships with companies, we will be provided with a more powerful platform to create change and take our mission of increasing accessibility to the next level 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9" name="Google Shape;339;p48"/>
          <p:cNvSpPr txBox="1"/>
          <p:nvPr/>
        </p:nvSpPr>
        <p:spPr>
          <a:xfrm>
            <a:off x="2876075" y="2686350"/>
            <a:ext cx="2566800" cy="22260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We could also work with companies to sample various products in the dispensers to see what users like. If dispensers have products catered to individual’s specific needs, it will be a method of increasing 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accessibility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!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/>
        </p:nvSpPr>
        <p:spPr>
          <a:xfrm>
            <a:off x="4572000" y="1240750"/>
            <a:ext cx="4058400" cy="16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Our goals are to </a:t>
            </a:r>
            <a:r>
              <a:rPr b="1"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educate </a:t>
            </a: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those with periods about how to take care of their reproductive health, and help </a:t>
            </a:r>
            <a:r>
              <a:rPr b="1"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increase accessibility </a:t>
            </a: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of sanitary products. We also want to find ways to </a:t>
            </a:r>
            <a:r>
              <a:rPr b="1"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improve the awareness</a:t>
            </a: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 regarding sanitary products, and </a:t>
            </a:r>
            <a:r>
              <a:rPr b="1"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research</a:t>
            </a: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 what solutions are already available and figure out how to </a:t>
            </a:r>
            <a:r>
              <a:rPr b="1"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optimize</a:t>
            </a:r>
            <a:r>
              <a:rPr lang="en" sz="180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 them.</a:t>
            </a:r>
            <a:endParaRPr sz="180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7" name="Google Shape;127;p28"/>
          <p:cNvSpPr txBox="1"/>
          <p:nvPr/>
        </p:nvSpPr>
        <p:spPr>
          <a:xfrm>
            <a:off x="387975" y="365800"/>
            <a:ext cx="27936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Goals</a:t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9"/>
          <p:cNvSpPr txBox="1"/>
          <p:nvPr/>
        </p:nvSpPr>
        <p:spPr>
          <a:xfrm>
            <a:off x="2138850" y="1308000"/>
            <a:ext cx="48663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Behavioral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Frameworks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4" name="Google Shape;134;p29"/>
          <p:cNvSpPr txBox="1"/>
          <p:nvPr/>
        </p:nvSpPr>
        <p:spPr>
          <a:xfrm>
            <a:off x="3845100" y="3451300"/>
            <a:ext cx="14538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2 x 2</a:t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6238" y="472750"/>
            <a:ext cx="4303874" cy="4303898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100000" dist="38100">
              <a:srgbClr val="000000">
                <a:alpha val="40000"/>
              </a:srgbClr>
            </a:outerShdw>
          </a:effectLst>
        </p:spPr>
      </p:pic>
      <p:sp>
        <p:nvSpPr>
          <p:cNvPr id="140" name="Google Shape;140;p30"/>
          <p:cNvSpPr txBox="1"/>
          <p:nvPr/>
        </p:nvSpPr>
        <p:spPr>
          <a:xfrm>
            <a:off x="161425" y="472750"/>
            <a:ext cx="2051100" cy="10950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Brand Trust </a:t>
            </a:r>
            <a:endParaRPr b="1"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Vs.</a:t>
            </a:r>
            <a:endParaRPr b="1"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Quality</a:t>
            </a:r>
            <a:endParaRPr b="1"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3695675" y="35950"/>
            <a:ext cx="17850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Brand Trust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3695675" y="4776650"/>
            <a:ext cx="1785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Brand Trust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3" name="Google Shape;143;p30"/>
          <p:cNvSpPr txBox="1"/>
          <p:nvPr/>
        </p:nvSpPr>
        <p:spPr>
          <a:xfrm>
            <a:off x="6839875" y="2317275"/>
            <a:ext cx="13749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Quality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4" name="Google Shape;144;p30"/>
          <p:cNvSpPr txBox="1"/>
          <p:nvPr/>
        </p:nvSpPr>
        <p:spPr>
          <a:xfrm>
            <a:off x="1061350" y="2317275"/>
            <a:ext cx="13749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Quality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5" name="Google Shape;145;p30"/>
          <p:cNvSpPr txBox="1"/>
          <p:nvPr/>
        </p:nvSpPr>
        <p:spPr>
          <a:xfrm>
            <a:off x="2586650" y="1238450"/>
            <a:ext cx="21339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Research Encouragement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Eco-friendly solutions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6" name="Google Shape;146;p30"/>
          <p:cNvSpPr txBox="1"/>
          <p:nvPr/>
        </p:nvSpPr>
        <p:spPr>
          <a:xfrm>
            <a:off x="4958625" y="2676325"/>
            <a:ext cx="13965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Provide Quality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Increase # of pads in a packet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6931475" y="3435050"/>
            <a:ext cx="2051100" cy="134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Key: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Female Interviewees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Male Interviewees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8" name="Google Shape;148;p30"/>
          <p:cNvSpPr/>
          <p:nvPr/>
        </p:nvSpPr>
        <p:spPr>
          <a:xfrm>
            <a:off x="7012525" y="39841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0"/>
          <p:cNvSpPr/>
          <p:nvPr/>
        </p:nvSpPr>
        <p:spPr>
          <a:xfrm>
            <a:off x="7012525" y="43844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30"/>
          <p:cNvSpPr/>
          <p:nvPr/>
        </p:nvSpPr>
        <p:spPr>
          <a:xfrm>
            <a:off x="5094675" y="19042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30"/>
          <p:cNvSpPr/>
          <p:nvPr/>
        </p:nvSpPr>
        <p:spPr>
          <a:xfrm>
            <a:off x="4875375" y="17290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0"/>
          <p:cNvSpPr/>
          <p:nvPr/>
        </p:nvSpPr>
        <p:spPr>
          <a:xfrm>
            <a:off x="5148325" y="16659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30"/>
          <p:cNvSpPr/>
          <p:nvPr/>
        </p:nvSpPr>
        <p:spPr>
          <a:xfrm>
            <a:off x="4875375" y="19997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0"/>
          <p:cNvSpPr/>
          <p:nvPr/>
        </p:nvSpPr>
        <p:spPr>
          <a:xfrm>
            <a:off x="5260275" y="20794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0"/>
          <p:cNvSpPr/>
          <p:nvPr/>
        </p:nvSpPr>
        <p:spPr>
          <a:xfrm>
            <a:off x="5094675" y="13925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0"/>
          <p:cNvSpPr/>
          <p:nvPr/>
        </p:nvSpPr>
        <p:spPr>
          <a:xfrm>
            <a:off x="5359100" y="18411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5359100" y="150422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0"/>
          <p:cNvSpPr/>
          <p:nvPr/>
        </p:nvSpPr>
        <p:spPr>
          <a:xfrm>
            <a:off x="5611275" y="16659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0"/>
          <p:cNvSpPr/>
          <p:nvPr/>
        </p:nvSpPr>
        <p:spPr>
          <a:xfrm>
            <a:off x="5359100" y="12384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0"/>
          <p:cNvSpPr/>
          <p:nvPr/>
        </p:nvSpPr>
        <p:spPr>
          <a:xfrm>
            <a:off x="5634400" y="132902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650" y="402400"/>
            <a:ext cx="4338700" cy="43387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100000" dist="38100">
              <a:srgbClr val="000000">
                <a:alpha val="40000"/>
              </a:srgbClr>
            </a:outerShdw>
          </a:effectLst>
        </p:spPr>
      </p:pic>
      <p:sp>
        <p:nvSpPr>
          <p:cNvPr id="166" name="Google Shape;166;p31"/>
          <p:cNvSpPr txBox="1"/>
          <p:nvPr/>
        </p:nvSpPr>
        <p:spPr>
          <a:xfrm>
            <a:off x="3884550" y="0"/>
            <a:ext cx="13749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Misuse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7" name="Google Shape;167;p31"/>
          <p:cNvSpPr txBox="1"/>
          <p:nvPr/>
        </p:nvSpPr>
        <p:spPr>
          <a:xfrm>
            <a:off x="1421350" y="2353350"/>
            <a:ext cx="13749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Cost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8" name="Google Shape;168;p31"/>
          <p:cNvSpPr txBox="1"/>
          <p:nvPr/>
        </p:nvSpPr>
        <p:spPr>
          <a:xfrm>
            <a:off x="3962550" y="4741100"/>
            <a:ext cx="15822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Misuse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9" name="Google Shape;169;p31"/>
          <p:cNvSpPr txBox="1"/>
          <p:nvPr/>
        </p:nvSpPr>
        <p:spPr>
          <a:xfrm>
            <a:off x="6841125" y="2353350"/>
            <a:ext cx="10944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Cost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0" name="Google Shape;170;p31"/>
          <p:cNvSpPr txBox="1"/>
          <p:nvPr/>
        </p:nvSpPr>
        <p:spPr>
          <a:xfrm>
            <a:off x="5259450" y="2712400"/>
            <a:ext cx="126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Put cap on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Monitoring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3151450" y="3249100"/>
            <a:ext cx="1657500" cy="5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Ban Tampon Tax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Tampon stamps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2" name="Google Shape;172;p31"/>
          <p:cNvSpPr txBox="1"/>
          <p:nvPr/>
        </p:nvSpPr>
        <p:spPr>
          <a:xfrm>
            <a:off x="166475" y="402400"/>
            <a:ext cx="2051100" cy="11037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Misuse </a:t>
            </a:r>
            <a:endParaRPr b="1"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Vs. </a:t>
            </a:r>
            <a:endParaRPr b="1"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Cost</a:t>
            </a:r>
            <a:endParaRPr b="1"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6961675" y="3389850"/>
            <a:ext cx="2051100" cy="134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Key: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Female Interviewees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Male Interviewees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4" name="Google Shape;174;p31"/>
          <p:cNvSpPr/>
          <p:nvPr/>
        </p:nvSpPr>
        <p:spPr>
          <a:xfrm>
            <a:off x="7042725" y="39389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1"/>
          <p:cNvSpPr/>
          <p:nvPr/>
        </p:nvSpPr>
        <p:spPr>
          <a:xfrm>
            <a:off x="7042725" y="43392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1"/>
          <p:cNvSpPr/>
          <p:nvPr/>
        </p:nvSpPr>
        <p:spPr>
          <a:xfrm>
            <a:off x="2716150" y="329400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1"/>
          <p:cNvSpPr/>
          <p:nvPr/>
        </p:nvSpPr>
        <p:spPr>
          <a:xfrm>
            <a:off x="3084100" y="387002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1"/>
          <p:cNvSpPr/>
          <p:nvPr/>
        </p:nvSpPr>
        <p:spPr>
          <a:xfrm>
            <a:off x="3106175" y="40733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1"/>
          <p:cNvSpPr/>
          <p:nvPr/>
        </p:nvSpPr>
        <p:spPr>
          <a:xfrm>
            <a:off x="2900125" y="373312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1"/>
          <p:cNvSpPr/>
          <p:nvPr/>
        </p:nvSpPr>
        <p:spPr>
          <a:xfrm>
            <a:off x="2716150" y="355792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/>
          <p:nvPr/>
        </p:nvSpPr>
        <p:spPr>
          <a:xfrm>
            <a:off x="2881750" y="42244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/>
          <p:nvPr/>
        </p:nvSpPr>
        <p:spPr>
          <a:xfrm>
            <a:off x="2900125" y="34335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1"/>
          <p:cNvSpPr/>
          <p:nvPr/>
        </p:nvSpPr>
        <p:spPr>
          <a:xfrm>
            <a:off x="3330600" y="39730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1"/>
          <p:cNvSpPr/>
          <p:nvPr/>
        </p:nvSpPr>
        <p:spPr>
          <a:xfrm>
            <a:off x="3106175" y="366670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1"/>
          <p:cNvSpPr/>
          <p:nvPr/>
        </p:nvSpPr>
        <p:spPr>
          <a:xfrm>
            <a:off x="2716150" y="38175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1"/>
          <p:cNvSpPr/>
          <p:nvPr/>
        </p:nvSpPr>
        <p:spPr>
          <a:xfrm>
            <a:off x="2881750" y="39730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8575" y="418337"/>
            <a:ext cx="4306826" cy="4306826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100000" dist="38100">
              <a:srgbClr val="000000">
                <a:alpha val="40000"/>
              </a:srgbClr>
            </a:outerShdw>
          </a:effectLst>
        </p:spPr>
      </p:pic>
      <p:sp>
        <p:nvSpPr>
          <p:cNvPr id="192" name="Google Shape;192;p32"/>
          <p:cNvSpPr txBox="1"/>
          <p:nvPr/>
        </p:nvSpPr>
        <p:spPr>
          <a:xfrm>
            <a:off x="3884550" y="0"/>
            <a:ext cx="12588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Access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3" name="Google Shape;193;p32"/>
          <p:cNvSpPr txBox="1"/>
          <p:nvPr/>
        </p:nvSpPr>
        <p:spPr>
          <a:xfrm>
            <a:off x="697875" y="2353350"/>
            <a:ext cx="16386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Awareness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6766125" y="2353350"/>
            <a:ext cx="16386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High Awareness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5" name="Google Shape;195;p32"/>
          <p:cNvSpPr txBox="1"/>
          <p:nvPr/>
        </p:nvSpPr>
        <p:spPr>
          <a:xfrm>
            <a:off x="3942600" y="4725175"/>
            <a:ext cx="12588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Low Access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3074050" y="1095000"/>
            <a:ext cx="14979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Early Education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Workshop Drives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7" name="Google Shape;197;p32"/>
          <p:cNvSpPr txBox="1"/>
          <p:nvPr/>
        </p:nvSpPr>
        <p:spPr>
          <a:xfrm>
            <a:off x="4509550" y="2692300"/>
            <a:ext cx="18594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NGO 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- University-free Access</a:t>
            </a:r>
            <a:endParaRPr sz="12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198150" y="436800"/>
            <a:ext cx="2051100" cy="10548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Access</a:t>
            </a:r>
            <a:endParaRPr b="1" sz="2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Vs.</a:t>
            </a:r>
            <a:endParaRPr b="1" sz="2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Awareness</a:t>
            </a:r>
            <a:endParaRPr b="1" sz="2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9" name="Google Shape;199;p32"/>
          <p:cNvSpPr/>
          <p:nvPr/>
        </p:nvSpPr>
        <p:spPr>
          <a:xfrm>
            <a:off x="3074050" y="33768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2"/>
          <p:cNvSpPr/>
          <p:nvPr/>
        </p:nvSpPr>
        <p:spPr>
          <a:xfrm>
            <a:off x="3324650" y="31298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2"/>
          <p:cNvSpPr/>
          <p:nvPr/>
        </p:nvSpPr>
        <p:spPr>
          <a:xfrm>
            <a:off x="3028950" y="29023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3551525" y="33768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5143350" y="3305050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/>
          <p:nvPr/>
        </p:nvSpPr>
        <p:spPr>
          <a:xfrm>
            <a:off x="5522050" y="9728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5742700" y="7976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5549575" y="6999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5356450" y="7976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2"/>
          <p:cNvSpPr/>
          <p:nvPr/>
        </p:nvSpPr>
        <p:spPr>
          <a:xfrm flipH="1">
            <a:off x="5908300" y="269230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5935825" y="699950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2"/>
          <p:cNvSpPr txBox="1"/>
          <p:nvPr/>
        </p:nvSpPr>
        <p:spPr>
          <a:xfrm>
            <a:off x="6871400" y="3376850"/>
            <a:ext cx="2051100" cy="134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Key: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Female Interviewees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     Male Interviewees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1" name="Google Shape;211;p32"/>
          <p:cNvSpPr/>
          <p:nvPr/>
        </p:nvSpPr>
        <p:spPr>
          <a:xfrm>
            <a:off x="6952450" y="3925975"/>
            <a:ext cx="165600" cy="1752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2"/>
          <p:cNvSpPr/>
          <p:nvPr/>
        </p:nvSpPr>
        <p:spPr>
          <a:xfrm>
            <a:off x="6952450" y="4326225"/>
            <a:ext cx="165600" cy="1752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3"/>
          <p:cNvSpPr txBox="1"/>
          <p:nvPr/>
        </p:nvSpPr>
        <p:spPr>
          <a:xfrm>
            <a:off x="2138850" y="1762500"/>
            <a:ext cx="4866300" cy="16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Opportunity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Areas</a:t>
            </a:r>
            <a:endParaRPr sz="6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4"/>
          <p:cNvSpPr txBox="1"/>
          <p:nvPr/>
        </p:nvSpPr>
        <p:spPr>
          <a:xfrm>
            <a:off x="535800" y="0"/>
            <a:ext cx="4036200" cy="11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999999"/>
                </a:solidFill>
                <a:latin typeface="Average"/>
                <a:ea typeface="Average"/>
                <a:cs typeface="Average"/>
                <a:sym typeface="Average"/>
              </a:rPr>
              <a:t>Opportunity Areas</a:t>
            </a:r>
            <a:endParaRPr sz="3800">
              <a:solidFill>
                <a:srgbClr val="99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592525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Research on Environmentally Friendly Sanitary Products</a:t>
            </a:r>
            <a:endParaRPr sz="1800"/>
          </a:p>
        </p:txBody>
      </p:sp>
      <p:sp>
        <p:nvSpPr>
          <p:cNvPr id="226" name="Google Shape;226;p34"/>
          <p:cNvSpPr txBox="1"/>
          <p:nvPr/>
        </p:nvSpPr>
        <p:spPr>
          <a:xfrm>
            <a:off x="2638400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Encouraging researchers and students through funding and workshops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4684275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Increase awareness and accessibility about the available products and their pros/cons.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8" name="Google Shape;228;p34"/>
          <p:cNvSpPr txBox="1"/>
          <p:nvPr/>
        </p:nvSpPr>
        <p:spPr>
          <a:xfrm>
            <a:off x="6730150" y="1913400"/>
            <a:ext cx="18378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Move forward in society as well as local community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1231975" y="1259825"/>
            <a:ext cx="558900" cy="4263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endParaRPr sz="2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0" name="Google Shape;230;p34"/>
          <p:cNvSpPr txBox="1"/>
          <p:nvPr/>
        </p:nvSpPr>
        <p:spPr>
          <a:xfrm>
            <a:off x="3277850" y="1259825"/>
            <a:ext cx="558900" cy="4263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2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1" name="Google Shape;231;p34"/>
          <p:cNvSpPr txBox="1"/>
          <p:nvPr/>
        </p:nvSpPr>
        <p:spPr>
          <a:xfrm>
            <a:off x="5323725" y="1259825"/>
            <a:ext cx="558900" cy="4263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2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7369600" y="1259825"/>
            <a:ext cx="558900" cy="426300"/>
          </a:xfrm>
          <a:prstGeom prst="rect">
            <a:avLst/>
          </a:prstGeom>
          <a:solidFill>
            <a:srgbClr val="FFABB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2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C9D0F2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